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243AF0E-3791-40E2-9FE7-BD59DFEC5E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4FB800F-2DBA-4582-9AAB-553CF78435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6801E24-530F-4604-9746-6D0963740F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BDE15-A6A7-41E2-B7E2-03B86860B157}" type="datetimeFigureOut">
              <a:rPr lang="ru-RU" smtClean="0"/>
              <a:t>12.09.2022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1CAD28A-8776-4453-98EE-970DC465BE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904A35C-E033-43E9-81AB-96886F5390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75111-24DF-4954-9A2A-675C30BDB4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48573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17D13C-2C05-4EE9-A513-62FD9E5EE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0BC83AD-A59F-4B4F-8FB1-273D99D281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227ACFD-132B-41C2-A8B1-8487E702DD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BDE15-A6A7-41E2-B7E2-03B86860B157}" type="datetimeFigureOut">
              <a:rPr lang="ru-RU" smtClean="0"/>
              <a:t>12.09.2022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8C2DA5D-F102-4909-9A56-CFE5BE561D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719B98C-E743-4D0F-9DE5-3549E031A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75111-24DF-4954-9A2A-675C30BDB4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08461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F9914367-372B-4622-8BF1-BE86AB5D2F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BDE449F-70C9-4444-8124-E782C82020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E7AD57A-55A9-4255-A2E6-5C7C50948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BDE15-A6A7-41E2-B7E2-03B86860B157}" type="datetimeFigureOut">
              <a:rPr lang="ru-RU" smtClean="0"/>
              <a:t>12.09.2022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11FD883-7CD9-4285-B0A3-3C4568EC06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F8DE542-9330-416F-A0A9-5942244AC4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75111-24DF-4954-9A2A-675C30BDB4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30652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5495D2-E6D8-4B9A-9F3F-C3E7891D71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9FA6015-913E-41FC-97CF-5D6D3A8A71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A87F854-F256-4D79-8495-4D849CA47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BDE15-A6A7-41E2-B7E2-03B86860B157}" type="datetimeFigureOut">
              <a:rPr lang="ru-RU" smtClean="0"/>
              <a:t>12.09.2022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E678F70-F9F4-42C1-8E80-B2B2BA8C0A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966279F-B316-45AB-B20D-227F5B3225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75111-24DF-4954-9A2A-675C30BDB4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6913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B91107-9100-492B-A643-230CE9DFB8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B3C4432-6FA8-4E41-9A82-181DB18DA7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2E9815F-7591-46A6-8CB5-6D3874AC8F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BDE15-A6A7-41E2-B7E2-03B86860B157}" type="datetimeFigureOut">
              <a:rPr lang="ru-RU" smtClean="0"/>
              <a:t>12.09.2022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B3373E7-1B04-4DC4-A655-119BB2FFF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5B6903E-7B28-4932-BB43-581DB248B3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75111-24DF-4954-9A2A-675C30BDB4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3139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228F97-A84F-4862-9D4F-D26F3B1A06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F888A48-2DE8-4AC3-B617-1496AE52D9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9E3EBD2-932E-4B58-98E3-AC6F4BB2D2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492A3A6-BE16-43EF-B9AA-554321D38E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BDE15-A6A7-41E2-B7E2-03B86860B157}" type="datetimeFigureOut">
              <a:rPr lang="ru-RU" smtClean="0"/>
              <a:t>12.09.2022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1608BD8-C9D7-4DF9-BC5F-98E0B6439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A4A28B5-F5DD-4C97-846F-2608C39007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75111-24DF-4954-9A2A-675C30BDB4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75488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423FF3F-1000-477D-AC25-B027E93E17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18FC282-66FE-4DE9-A17A-4EFDB32C53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DA20FAB-54AA-4380-9F77-200346FD47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1950BD6F-5004-4E66-895A-B35813E786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284AC447-12B9-47C2-AA89-A05B21F882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2A4F6306-8001-4CE2-BAE4-32631B97D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BDE15-A6A7-41E2-B7E2-03B86860B157}" type="datetimeFigureOut">
              <a:rPr lang="ru-RU" smtClean="0"/>
              <a:t>12.09.2022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DD8017E8-BEDE-4187-9AB6-52367BDF23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52C73B80-65FA-4F7B-BC10-FA3E0A1192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75111-24DF-4954-9A2A-675C30BDB4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0673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A21A8B7-ED2F-465F-8BFA-9A41566841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C4B4672F-BB75-4312-888A-397AB3154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BDE15-A6A7-41E2-B7E2-03B86860B157}" type="datetimeFigureOut">
              <a:rPr lang="ru-RU" smtClean="0"/>
              <a:t>12.09.2022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B4AA390A-7A88-45A7-8295-3D863C031B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FDF9543-45B7-4E37-9CC6-515111F3E8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75111-24DF-4954-9A2A-675C30BDB4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23454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16CCF5D4-E839-4D02-9BCF-DB85E4A58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BDE15-A6A7-41E2-B7E2-03B86860B157}" type="datetimeFigureOut">
              <a:rPr lang="ru-RU" smtClean="0"/>
              <a:t>12.09.2022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E5B95721-435E-429C-A8BA-C5A4EDAD0F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74CBA11-32BC-4C88-B126-33C35F042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75111-24DF-4954-9A2A-675C30BDB4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817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1CEEE69-A515-4042-980C-9FE878004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173CA02-BDC2-433D-9761-A3942A35F9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564BB98-F57D-4C8F-9D7F-86F8F2FF26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68E8B52-5FC8-4D53-96E9-D419E8CE59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BDE15-A6A7-41E2-B7E2-03B86860B157}" type="datetimeFigureOut">
              <a:rPr lang="ru-RU" smtClean="0"/>
              <a:t>12.09.2022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E362AFA-791A-45E3-9C14-D3733870C1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F1B5796-5632-4ED4-BD45-827EBB8776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75111-24DF-4954-9A2A-675C30BDB4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5907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759AEB1-4F6F-4950-AE23-6B7CF22C24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1DAEDB2B-2054-4578-BC23-D106C8CA7BB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27B7661-E951-4773-8E39-3181B9800C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966AA9C-B11E-43FB-A301-8587899811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BDE15-A6A7-41E2-B7E2-03B86860B157}" type="datetimeFigureOut">
              <a:rPr lang="ru-RU" smtClean="0"/>
              <a:t>12.09.2022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E4C2940-CECE-4A7F-829A-A75D6D7D89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5EBA2E0-5558-44DB-9BDB-C89062CD69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75111-24DF-4954-9A2A-675C30BDB4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5476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16000"/>
            <a:lum/>
          </a:blip>
          <a:srcRect/>
          <a:stretch>
            <a:fillRect t="-23000" b="-2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5FA2435-5DA0-4AB2-912C-9230ACDA72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A2F339A-F0FC-4D4B-8D61-5B51FD9C53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C246505-0DE2-4410-BFC8-1BE026B13C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9BDE15-A6A7-41E2-B7E2-03B86860B157}" type="datetimeFigureOut">
              <a:rPr lang="ru-RU" smtClean="0"/>
              <a:t>12.09.2022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75A4EBA-6A15-4BB7-A020-E9922CDBC1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906E650-AC02-4B29-B39A-E92D1DDA65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275111-24DF-4954-9A2A-675C30BDB4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4253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A9732CF-32B1-41CB-AB7C-7D1A1D8F29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07886" y="377370"/>
            <a:ext cx="9579428" cy="2878591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Понятие экономического риска предприятия и сущность  риск-менеджмента</a:t>
            </a:r>
            <a:endParaRPr lang="ru-RU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04A6804-6027-45AF-89AF-A57473E904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463314" cy="2878590"/>
          </a:xfrm>
        </p:spPr>
        <p:txBody>
          <a:bodyPr>
            <a:noAutofit/>
          </a:bodyPr>
          <a:lstStyle/>
          <a:p>
            <a:pPr marL="514350" lvl="0" indent="-514350" algn="l">
              <a:buFont typeface="+mj-lt"/>
              <a:buAutoNum type="arabicPeriod"/>
            </a:pP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Понятие экономического риска и его место в системе финансов предприятия</a:t>
            </a:r>
          </a:p>
          <a:p>
            <a:pPr marL="514350" lvl="0" indent="-514350" algn="l">
              <a:buFont typeface="+mj-lt"/>
              <a:buAutoNum type="arabicPeriod"/>
            </a:pP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Понятие риск-менеджмента: влияние хеджирования на стоимость компании</a:t>
            </a:r>
          </a:p>
          <a:p>
            <a:pPr marL="514350" lvl="0" indent="-514350" algn="l">
              <a:buFont typeface="+mj-lt"/>
              <a:buAutoNum type="arabicPeriod"/>
            </a:pP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Риск-менеджмент предприятия: интегрированная система управления рисков</a:t>
            </a:r>
          </a:p>
        </p:txBody>
      </p:sp>
    </p:spTree>
    <p:extLst>
      <p:ext uri="{BB962C8B-B14F-4D97-AF65-F5344CB8AC3E}">
        <p14:creationId xmlns:p14="http://schemas.microsoft.com/office/powerpoint/2010/main" val="14840084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AC5A041B-8C86-4718-B9BE-D318B42F56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1591" y="576141"/>
            <a:ext cx="10515600" cy="1325563"/>
          </a:xfrm>
        </p:spPr>
        <p:txBody>
          <a:bodyPr/>
          <a:lstStyle/>
          <a:p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управления риском состоит из двух подсистем: 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C0EBC78-DA26-4CE1-A2BE-2D31AD116D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15065"/>
            <a:ext cx="10515600" cy="3461898"/>
          </a:xfrm>
        </p:spPr>
        <p:txBody>
          <a:bodyPr/>
          <a:lstStyle/>
          <a:p>
            <a:r>
              <a:rPr lang="ru-RU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Объектом управления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являются рисковые вложения капитала и экономические отношения между хозяйствующими субъектами в процессе реализации риска;</a:t>
            </a:r>
          </a:p>
          <a:p>
            <a:r>
              <a:rPr lang="ru-RU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Субъектом управления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выступает специальная группа людей, которая посредством различных приемов и способов осуществляет целенаправленное воздействие на объект управления.</a:t>
            </a:r>
          </a:p>
        </p:txBody>
      </p:sp>
    </p:spTree>
    <p:extLst>
      <p:ext uri="{BB962C8B-B14F-4D97-AF65-F5344CB8AC3E}">
        <p14:creationId xmlns:p14="http://schemas.microsoft.com/office/powerpoint/2010/main" val="6028163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0C7731D9-A146-4FEC-A7D7-E1A48CBAB7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965337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 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стратегией управления риском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подразумевают направления и способы использования средств для достижения поставленной цели.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Тактика управления риском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практические методы и приемы менеджмента для достижения поставленной цели в конкретных условиях.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76102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DB8DEC-CD85-4C5A-B242-C4C4E5E689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091946"/>
          </a:xfrm>
        </p:spPr>
        <p:txBody>
          <a:bodyPr/>
          <a:lstStyle/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Финансовый менеджмент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представляет собой систему принципов и методов разработки и реализации управленческих решений, связанных с формированием, распределением и использованием финансовых ресурсов предприятия и организацией оборота его денежных средств. </a:t>
            </a:r>
          </a:p>
        </p:txBody>
      </p:sp>
    </p:spTree>
    <p:extLst>
      <p:ext uri="{BB962C8B-B14F-4D97-AF65-F5344CB8AC3E}">
        <p14:creationId xmlns:p14="http://schemas.microsoft.com/office/powerpoint/2010/main" val="38781932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C9072B-E017-4B61-8923-214FD1DC96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246690"/>
          </a:xfrm>
        </p:spPr>
        <p:txBody>
          <a:bodyPr/>
          <a:lstStyle/>
          <a:p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той или иной форме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риск-менеджмент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осуществлялся всегда. В типичной корпоративной структуре, работа с разными рисками происходит раздельно. 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Критерием успеха принимаемых решений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выступает стоимость акционерного капитала или любое решение, которое увеличивает стоимость доли акционеров в фирме, делает их богаче. </a:t>
            </a:r>
          </a:p>
        </p:txBody>
      </p:sp>
    </p:spTree>
    <p:extLst>
      <p:ext uri="{BB962C8B-B14F-4D97-AF65-F5344CB8AC3E}">
        <p14:creationId xmlns:p14="http://schemas.microsoft.com/office/powerpoint/2010/main" val="17225114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DAE1692-9CBA-466E-857A-CE54290B6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035675"/>
          </a:xfrm>
        </p:spPr>
        <p:txBody>
          <a:bodyPr>
            <a:normAutofit/>
          </a:bodyPr>
          <a:lstStyle/>
          <a:p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 экономической добавленной стоимости компании разработан С. Стюартом в начале 1990-х годов.</a:t>
            </a:r>
            <a:br>
              <a:rPr lang="ru-RU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Согласно подходу С. Стюарта справедливая рыночная стоимость компании сегодня должна быть равна сумме стоимостей уже осуществленных компанией инвестиций (или балансовой стоимости активов) и приведенной стоимости перспектив роста или новых вложений (стратегической добавленной стоимости SVA - </a:t>
            </a:r>
            <a:r>
              <a:rPr lang="ru-RU" sz="32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Shareholders</a:t>
            </a:r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Value</a:t>
            </a:r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Added</a:t>
            </a:r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br>
              <a:rPr lang="ru-RU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Преимущества ее применения связаны с адекватным и нетрудоемким определением степени эффективности работы отдельных подразделений и всего предприятия в целом в терминах увеличения его рыночной стоимости. </a:t>
            </a:r>
          </a:p>
        </p:txBody>
      </p:sp>
    </p:spTree>
    <p:extLst>
      <p:ext uri="{BB962C8B-B14F-4D97-AF65-F5344CB8AC3E}">
        <p14:creationId xmlns:p14="http://schemas.microsoft.com/office/powerpoint/2010/main" val="19864021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A6C6BC67-6DB0-4725-B90A-1BB357442F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251465"/>
          </a:xfrm>
        </p:spPr>
        <p:txBody>
          <a:bodyPr>
            <a:noAutofit/>
          </a:bodyPr>
          <a:lstStyle/>
          <a:p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Согласно приведенной модели, рыночная стоимость акционерной компании подвержена влиянию четырех основных переменных: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A7B8666-4894-43DF-8E3C-9A55CFD8D0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1520" y="2869809"/>
            <a:ext cx="10622280" cy="3307154"/>
          </a:xfrm>
        </p:spPr>
        <p:txBody>
          <a:bodyPr/>
          <a:lstStyle/>
          <a:p>
            <a:pPr marL="514350" indent="-514350">
              <a:buAutoNum type="arabicParenR"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денежного потока от уже существующих активов; </a:t>
            </a:r>
          </a:p>
          <a:p>
            <a:pPr marL="0" indent="0">
              <a:buNone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Ожидаемой ставки роста в период использования конкурентного преимущества;  </a:t>
            </a:r>
          </a:p>
          <a:p>
            <a:pPr marL="0" indent="0">
              <a:buNone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Продолжительности периода интенсивного роста;  </a:t>
            </a:r>
          </a:p>
          <a:p>
            <a:pPr marL="0" indent="0">
              <a:buNone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 Ставки дисконтирования.</a:t>
            </a:r>
          </a:p>
          <a:p>
            <a:pPr marL="514350" indent="-514350">
              <a:buAutoNum type="arabicParenR"/>
            </a:pPr>
            <a:endParaRPr lang="ru-RU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71688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3884654E-7942-41FC-BC5B-6F1A391EC7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176352"/>
          </a:xfrm>
        </p:spPr>
        <p:txBody>
          <a:bodyPr/>
          <a:lstStyle/>
          <a:p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 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стратегией управления риском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мы понимаем направления и способы использования средств компании для достижения поставленных целей.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целях минимизации воздействия риска и стабилизации потоков денежных средств, компании могут диверсифицировать свою деятельность. 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04638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A47AA40-7939-4607-8D8C-65A781791B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162284"/>
          </a:xfrm>
        </p:spPr>
        <p:txBody>
          <a:bodyPr/>
          <a:lstStyle/>
          <a:p>
            <a:r>
              <a:rPr lang="ru-RU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 тактикой риск-менеджмента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понимаются конкретные приемы и методы сокращения воздействия риска на стоимость компании в определенных условиях. Задачей тактики управления риском является выбор оптимального решения и самых конструктивных в данной хозяйственной ситуации методов и приемов управления. 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58604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4DF9A42-193B-4E34-8629-95213A65FB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021607"/>
          </a:xfrm>
        </p:spPr>
        <p:txBody>
          <a:bodyPr/>
          <a:lstStyle/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Избежание риска.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Это направление нейтрализации финансовых рисков является наиболее радикальным. Оно заключается в разработке таких мероприятий внутреннего характера, которые полностью исключат конкретный вид финансового риска. </a:t>
            </a:r>
          </a:p>
        </p:txBody>
      </p:sp>
    </p:spTree>
    <p:extLst>
      <p:ext uri="{BB962C8B-B14F-4D97-AF65-F5344CB8AC3E}">
        <p14:creationId xmlns:p14="http://schemas.microsoft.com/office/powerpoint/2010/main" val="39485127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965AB60-D9FB-4651-8EEB-DCF12290D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880930"/>
          </a:xfrm>
        </p:spPr>
        <p:txBody>
          <a:bodyPr/>
          <a:lstStyle/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Лимитирование концентрации риска.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Механизм лимитирование концентрации финансовых рисков используется обычно по тем их видам, которые выходят за предел их допустимого уровня, т.е. по финансовым операциям, осуществляемым в зоне критического или катастрофического рисков. </a:t>
            </a:r>
          </a:p>
        </p:txBody>
      </p:sp>
    </p:spTree>
    <p:extLst>
      <p:ext uri="{BB962C8B-B14F-4D97-AF65-F5344CB8AC3E}">
        <p14:creationId xmlns:p14="http://schemas.microsoft.com/office/powerpoint/2010/main" val="21818050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243B6BA2-B20A-4EFD-969A-8C945AF752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9800" y="2411640"/>
            <a:ext cx="10515600" cy="1325563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Понятие экономического риска и его место в системе финансов предприятия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86774367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C58E89-FA9E-493E-BB06-63741B4DB3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8302" y="365125"/>
            <a:ext cx="10875498" cy="2747962"/>
          </a:xfrm>
        </p:spPr>
        <p:txBody>
          <a:bodyPr>
            <a:noAutofit/>
          </a:bodyPr>
          <a:lstStyle/>
          <a:p>
            <a:r>
              <a:rPr lang="ru-RU" sz="3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Распределение рисков.</a:t>
            </a:r>
            <a:r>
              <a:rPr lang="ru-RU" sz="3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Механизм этого направления нейтрализации финансовых рисков основан на частичном их трансферте партнерам по отдельным финансовым операциям. Распределение риска между: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86B546E-9241-4C21-9EB7-0144C8487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8302" y="3429000"/>
            <a:ext cx="10875499" cy="2747962"/>
          </a:xfrm>
        </p:spPr>
        <p:txBody>
          <a:bodyPr/>
          <a:lstStyle/>
          <a:p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участниками инвестиционного проекта;</a:t>
            </a:r>
          </a:p>
          <a:p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предприятием и поставщиками сырья и материалов;</a:t>
            </a:r>
          </a:p>
          <a:p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участниками лизинговой операции;</a:t>
            </a:r>
          </a:p>
          <a:p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участниками факторинговой/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форфейтинговой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операции.</a:t>
            </a:r>
          </a:p>
        </p:txBody>
      </p:sp>
    </p:spTree>
    <p:extLst>
      <p:ext uri="{BB962C8B-B14F-4D97-AF65-F5344CB8AC3E}">
        <p14:creationId xmlns:p14="http://schemas.microsoft.com/office/powerpoint/2010/main" val="30399760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8D46AFFF-2712-4BB2-BB9D-3E7A9AEB92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894998"/>
          </a:xfrm>
        </p:spPr>
        <p:txBody>
          <a:bodyPr/>
          <a:lstStyle/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Резервирование.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Механизм этого направления основан на резервировании предприятием части финансовых ресурсов, позволяющем преодолевать негативные финансовые последствия по тем финансовым операциям, по которым эти риски не связаны с действиями контрагентов.  </a:t>
            </a:r>
          </a:p>
        </p:txBody>
      </p:sp>
    </p:spTree>
    <p:extLst>
      <p:ext uri="{BB962C8B-B14F-4D97-AF65-F5344CB8AC3E}">
        <p14:creationId xmlns:p14="http://schemas.microsoft.com/office/powerpoint/2010/main" val="47087011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5A543D3-24C5-4FBF-B155-A1F6AE188F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937201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Диверсификация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является одним из способов уменьшения совокупной подверженности риску путем распределения вложений и/или обязательств. 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 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диверсификацией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понимается размещение финансовых средств в более чем один вид активов, цены или доходности которых слабо коррелированы между собой. </a:t>
            </a:r>
          </a:p>
        </p:txBody>
      </p:sp>
    </p:spTree>
    <p:extLst>
      <p:ext uri="{BB962C8B-B14F-4D97-AF65-F5344CB8AC3E}">
        <p14:creationId xmlns:p14="http://schemas.microsoft.com/office/powerpoint/2010/main" val="403834574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BBD43BC-89E3-4E90-9F64-C19A4F8BA0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880930"/>
          </a:xfrm>
        </p:spPr>
        <p:txBody>
          <a:bodyPr/>
          <a:lstStyle/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Самострахование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представляет собой децентрализованную форму, создание натуральных и денежных страховых фондов непосредственно в хозяйствующих субъектах, особенно в тех, чья деятельность подвержена риску.</a:t>
            </a:r>
          </a:p>
        </p:txBody>
      </p:sp>
    </p:spTree>
    <p:extLst>
      <p:ext uri="{BB962C8B-B14F-4D97-AF65-F5344CB8AC3E}">
        <p14:creationId xmlns:p14="http://schemas.microsoft.com/office/powerpoint/2010/main" val="327153217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AD2BCF-1C39-4C2D-804E-BD02F97EAC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894998"/>
          </a:xfrm>
        </p:spPr>
        <p:txBody>
          <a:bodyPr/>
          <a:lstStyle/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Страхование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защита имущественных интересов хозяйствующих субъектов и граждан при наступлении определенных событий (страховых случаев) за счет денежных фондов, формируемых из уплачиваемых ими страховых взносов. </a:t>
            </a:r>
          </a:p>
        </p:txBody>
      </p:sp>
    </p:spTree>
    <p:extLst>
      <p:ext uri="{BB962C8B-B14F-4D97-AF65-F5344CB8AC3E}">
        <p14:creationId xmlns:p14="http://schemas.microsoft.com/office/powerpoint/2010/main" val="119002696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7C76C7-0C2D-4C41-906D-3364A89B79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937201"/>
          </a:xfrm>
        </p:spPr>
        <p:txBody>
          <a:bodyPr/>
          <a:lstStyle/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Хеджирование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представляет собой форму страхования от возможных потерь путем заключения уравновешивающей сделки (переноса риска изменения цены с одного лица на другое). </a:t>
            </a:r>
          </a:p>
        </p:txBody>
      </p:sp>
    </p:spTree>
    <p:extLst>
      <p:ext uri="{BB962C8B-B14F-4D97-AF65-F5344CB8AC3E}">
        <p14:creationId xmlns:p14="http://schemas.microsoft.com/office/powerpoint/2010/main" val="294475814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3B12008-CF00-44CA-AB2A-236B96A97E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4235" y="365125"/>
            <a:ext cx="11282288" cy="6077878"/>
          </a:xfrm>
        </p:spPr>
        <p:txBody>
          <a:bodyPr>
            <a:normAutofit fontScale="90000"/>
          </a:bodyPr>
          <a:lstStyle/>
          <a:p>
            <a:r>
              <a:rPr lang="ru-RU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Инструмент хеджирования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выбирается таким образом, чтобы неблагоприятные изменения цены хеджируемого актива или связанных с ним денежных потоков компенсировались изменением соответствующих параметров хеджирующего инструмента.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Основным отличием хеджирования от других видов операций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является то, что его целью является не извлечение дополнительной прибыли, а снижение риска потенциальных потерь. </a:t>
            </a:r>
          </a:p>
        </p:txBody>
      </p:sp>
    </p:spTree>
    <p:extLst>
      <p:ext uri="{BB962C8B-B14F-4D97-AF65-F5344CB8AC3E}">
        <p14:creationId xmlns:p14="http://schemas.microsoft.com/office/powerpoint/2010/main" val="196775313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E9D3308-9423-4022-A2EC-52AF6188E6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120081"/>
          </a:xfrm>
        </p:spPr>
        <p:txBody>
          <a:bodyPr>
            <a:normAutofit/>
          </a:bodyPr>
          <a:lstStyle/>
          <a:p>
            <a:r>
              <a:rPr lang="ru-RU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Эффективная программа хеджирования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ставит целью полностью устранить риск; она разрабатывается для того, чтобы трансформировать риск из неприемлемых форм в приемлемые. 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Целью хеджирования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является достижение оптимальной структуры риска, т.е., соотношения между преимуществами хеджирования и его стоимостью.    </a:t>
            </a:r>
          </a:p>
        </p:txBody>
      </p:sp>
    </p:spTree>
    <p:extLst>
      <p:ext uri="{BB962C8B-B14F-4D97-AF65-F5344CB8AC3E}">
        <p14:creationId xmlns:p14="http://schemas.microsoft.com/office/powerpoint/2010/main" val="119150133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306A9C3-B5CD-488E-814B-ABC3F93D35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0575" y="2766218"/>
            <a:ext cx="10515600" cy="2073068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Риск-менеджмент компании: интегрированная система управления риском</a:t>
            </a:r>
            <a:endParaRPr lang="ru-RU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403708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0CEEFEE-8F46-4A38-8181-64D28E51FA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880188" cy="5951269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Интегрированный риск-менеджмент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Enterprise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Risk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Management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(ERM) заключается в выявлении и оценке совокупности рисков, влияющих на стоимость компании, и в управлении ими с помощью общекорпоративной стратегии.  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Интегрированный риск-менеджмент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это процесс определения, оценки и контроля эффекта внутренних и внешних факторов, которые могут негативно повлиять на стоимость компании.  </a:t>
            </a:r>
          </a:p>
        </p:txBody>
      </p:sp>
    </p:spTree>
    <p:extLst>
      <p:ext uri="{BB962C8B-B14F-4D97-AF65-F5344CB8AC3E}">
        <p14:creationId xmlns:p14="http://schemas.microsoft.com/office/powerpoint/2010/main" val="8549555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83C17205-3D10-48F1-9564-EE3A128E15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Понятие риска базируется на трех одновременных условиях:</a:t>
            </a:r>
            <a:endParaRPr lang="ru-RU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D4027D9-B32C-4A8E-8BEC-000CFEE628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859313"/>
            <a:ext cx="10515600" cy="3317649"/>
          </a:xfrm>
        </p:spPr>
        <p:txBody>
          <a:bodyPr>
            <a:normAutofit/>
          </a:bodyPr>
          <a:lstStyle/>
          <a:p>
            <a:pPr lvl="0"/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наличие неопределенности; </a:t>
            </a:r>
          </a:p>
          <a:p>
            <a:pPr lvl="0"/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необходимость выбора альтернативы; </a:t>
            </a:r>
          </a:p>
          <a:p>
            <a:pPr lvl="0"/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возможность оценить вероятность осуществления выбираемых альтернатив. </a:t>
            </a:r>
          </a:p>
          <a:p>
            <a:pPr marL="0" indent="0">
              <a:buNone/>
            </a:pPr>
            <a:endParaRPr lang="ru-RU" sz="3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505754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1C397F5-4A09-464A-AA53-AABF823CFC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232623"/>
          </a:xfrm>
        </p:spPr>
        <p:txBody>
          <a:bodyPr/>
          <a:lstStyle/>
          <a:p>
            <a:r>
              <a:rPr lang="ru-RU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требования, предъявляемые к современной системе интегрированного управления риском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сводятся к расчету показателей рисковой стоимости для рыночных рисков, оценке текущих и будущих кредитных рисков, проведению сценарного анализа и тестированию портфеля рисков предприятия на устойчивость. </a:t>
            </a:r>
          </a:p>
        </p:txBody>
      </p:sp>
    </p:spTree>
    <p:extLst>
      <p:ext uri="{BB962C8B-B14F-4D97-AF65-F5344CB8AC3E}">
        <p14:creationId xmlns:p14="http://schemas.microsoft.com/office/powerpoint/2010/main" val="177348389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0924551-D8D6-457C-8384-3BE183CBCF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965337"/>
          </a:xfrm>
        </p:spPr>
        <p:txBody>
          <a:bodyPr/>
          <a:lstStyle/>
          <a:p>
            <a:r>
              <a:rPr lang="ru-RU" b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риск-менеджмента</a:t>
            </a:r>
            <a:r>
              <a:rPr lang="ru-RU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предполагает определение органа управления риском, которым может быть финансовый менеджер, менеджер по риску или соответствующий аппарат управления. </a:t>
            </a:r>
            <a:br>
              <a:rPr lang="ru-RU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214048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FBBCA33-F6BA-46D0-8ABF-FA3B5ED53C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218555"/>
          </a:xfrm>
        </p:spPr>
        <p:txBody>
          <a:bodyPr/>
          <a:lstStyle/>
          <a:p>
            <a:r>
              <a:rPr lang="ru-RU" i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Эффективность процесса принятия своевременных и обоснованных решений по управлению рисками</a:t>
            </a:r>
            <a:r>
              <a:rPr lang="ru-RU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сильно зависит не только от полноты и качества данных, но и от возможностей системы по созданию отчетов и приложений различных типов для своевременного предоставления информации конечным пользователям в наиболее удобной форме. </a:t>
            </a:r>
          </a:p>
        </p:txBody>
      </p:sp>
    </p:spTree>
    <p:extLst>
      <p:ext uri="{BB962C8B-B14F-4D97-AF65-F5344CB8AC3E}">
        <p14:creationId xmlns:p14="http://schemas.microsoft.com/office/powerpoint/2010/main" val="284606948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DAD19D68-2EF0-41B8-AF69-D141C9FBF1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317480" cy="746223"/>
          </a:xfrm>
        </p:spPr>
        <p:txBody>
          <a:bodyPr/>
          <a:lstStyle/>
          <a:p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 управления риском: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8DF767C-D095-49F1-A8DD-5827E756DD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8302" y="1223889"/>
            <a:ext cx="11408898" cy="5268985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Этап I. Формирование информационной базы управления рисками предприятия.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Особое значение формирование информационной базы принимает для управления финансовыми рисками. </a:t>
            </a:r>
          </a:p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Этап II. Идентификация и анализ риска.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 идентификацией и анализом риска следует понимать выявление рисков, их специфику, особенностей их реализации, включая изучение размера экономического ущерба, а так же изменение рисков во времени, степень взаимосвязи между ними и изучение факторов, влияющих на них. </a:t>
            </a:r>
          </a:p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Этап III. Оценка риска.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системе риск-менеджмента этот этап представляется наиболее сложным.  </a:t>
            </a:r>
          </a:p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Этап IV. Анализ и выбор альтернативных методов управления риском.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Основная цель данного этапа заключается в исследовании тех инструментов, с помощью которых можно препятствовать реализации риска и воздействию его негативных последствий на бизнес фирмы. </a:t>
            </a:r>
          </a:p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Этап V. Исполнение выбранного метода.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Содержание данного этапа заключается в исполнении принятых на предыдущем этапе решений о реализации тех или иных методов управления риском. </a:t>
            </a:r>
          </a:p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Этап VI. Мониторинг и контроль результатов.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Этап мониторинга и контроля может быть поделен на две составные части: мониторинг рисков и мониторинг собственно системы управления риском.</a:t>
            </a:r>
          </a:p>
        </p:txBody>
      </p:sp>
    </p:spTree>
    <p:extLst>
      <p:ext uri="{BB962C8B-B14F-4D97-AF65-F5344CB8AC3E}">
        <p14:creationId xmlns:p14="http://schemas.microsoft.com/office/powerpoint/2010/main" val="32056207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48EF392D-18AD-4B70-88B5-CC480B81C8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093732"/>
          </a:xfrm>
        </p:spPr>
        <p:txBody>
          <a:bodyPr/>
          <a:lstStyle/>
          <a:p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Общее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риска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может быть сформулировано как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возможность отклонений (как положительного, так и отрицательного характера) от ожидаемого варианта реализации событий.</a:t>
            </a:r>
            <a:endParaRPr lang="ru-RU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20017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3E7FE6A0-D0C4-4730-BF0F-2B156633E9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Можно встретить следующие определения риска: 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C875570-B648-4D7E-B341-6A8EF45326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Экономический риск – это вероятность возникновения убытков или недополучения доходов по сравнению с прогнозируемым вариантом. </a:t>
            </a:r>
          </a:p>
          <a:p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Экономический риск – вероятность (угроза) потери предприятием части своих ресурсов, недополучения доходов или появления дополнительных расходов в результате осуществления определенной производственной и финансовой деятельности. </a:t>
            </a:r>
          </a:p>
          <a:p>
            <a:endParaRPr lang="ru-RU" sz="3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49634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B209040-2524-4435-9AD6-6F02C4B530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63" y="295422"/>
            <a:ext cx="11422966" cy="3418449"/>
          </a:xfrm>
        </p:spPr>
        <p:txBody>
          <a:bodyPr>
            <a:normAutofit/>
          </a:bodyPr>
          <a:lstStyle/>
          <a:p>
            <a:r>
              <a:rPr lang="ru-RU" sz="3600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Экономический риск</a:t>
            </a:r>
            <a:r>
              <a:rPr lang="ru-RU" sz="3600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это возможность отклонения характеристик экономического состояния объекта (предприятия или хозяйственной единицы) от ожидаемых (альтернативных) значений. </a:t>
            </a:r>
            <a:r>
              <a:rPr lang="ru-RU" sz="3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Выделяют следующие характеристики экономического риска: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03A2F29-8E7B-4D96-A06A-D5E867BD6D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963" y="3826411"/>
            <a:ext cx="10945837" cy="2350551"/>
          </a:xfrm>
        </p:spPr>
        <p:txBody>
          <a:bodyPr/>
          <a:lstStyle/>
          <a:p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возможность возникновения убытка;</a:t>
            </a:r>
          </a:p>
          <a:p>
            <a:pPr lvl="0"/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неопределенность или непредсказуемость возможности убытка;  </a:t>
            </a:r>
          </a:p>
          <a:p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нежелательность возникновения убытка;</a:t>
            </a:r>
          </a:p>
          <a:p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денежное </a:t>
            </a:r>
            <a:r>
              <a:rPr lang="ru-RU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измерение убытка.</a:t>
            </a:r>
            <a:endParaRPr lang="ru-RU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03618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0A9561-59C3-4D8C-AAD2-7A4F08C478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Экономические риски, которым подвержена деятельность любой компании, можно отнести к одной из трех следующих групп: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BE60D32-D48D-48BB-916D-658F82AB54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571500">
              <a:buAutoNum type="romanUcPeriod"/>
            </a:pP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Бизнес риск (деловой риск)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это риск, который компания несет добровольно с целью создания конкурентных преимуществ и увеличения стоимости акционерного капитала.</a:t>
            </a:r>
          </a:p>
          <a:p>
            <a:pPr marL="571500" indent="-571500">
              <a:buAutoNum type="romanUcPeriod"/>
            </a:pP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Финансовый риск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риск, возникающий вследствие деятельности предприятия на финансовых рынках. Наиболее часто приводится деление финансового риска на рыночный, кредитный риск, риск ликвидности и операционный риск.</a:t>
            </a:r>
          </a:p>
          <a:p>
            <a:pPr marL="571500" indent="-571500">
              <a:buAutoNum type="romanUcPeriod"/>
            </a:pP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Риски случайных неблагоприятных событий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можно отнести на счет других негативных событий, лежащих вне сферы контроля предприятия.  </a:t>
            </a:r>
          </a:p>
          <a:p>
            <a:pPr marL="571500" indent="-571500">
              <a:buAutoNum type="romanUcPeriod"/>
            </a:pPr>
            <a:endParaRPr lang="ru-RU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96488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40B19C41-F332-4A79-B0AE-14579D5E79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809" y="2517482"/>
            <a:ext cx="10515600" cy="1325563"/>
          </a:xfrm>
        </p:spPr>
        <p:txBody>
          <a:bodyPr/>
          <a:lstStyle/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Понятие риск-менеджмента: влияние хеджирования на стоимость компании</a:t>
            </a:r>
            <a:endParaRPr lang="ru-RU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5179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DB49C13-FEA9-43A9-BB22-27076183AF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9827" y="365125"/>
            <a:ext cx="11451101" cy="6190420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управлением риском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понимают 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 принятия и выполнения управленческих решений, которые минимизируют неблагоприятное влияние на предприятие убытков, вызванных случайными событиями.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6055929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681</TotalTime>
  <Words>1389</Words>
  <Application>Microsoft Office PowerPoint</Application>
  <PresentationFormat>Широкоэкранный</PresentationFormat>
  <Paragraphs>64</Paragraphs>
  <Slides>33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33</vt:i4>
      </vt:variant>
    </vt:vector>
  </HeadingPairs>
  <TitlesOfParts>
    <vt:vector size="38" baseType="lpstr">
      <vt:lpstr>Arial</vt:lpstr>
      <vt:lpstr>Calibri</vt:lpstr>
      <vt:lpstr>Calibri Light</vt:lpstr>
      <vt:lpstr>Times New Roman</vt:lpstr>
      <vt:lpstr>Тема Office</vt:lpstr>
      <vt:lpstr>Понятие экономического риска предприятия и сущность  риск-менеджмента</vt:lpstr>
      <vt:lpstr>1. Понятие экономического риска и его место в системе финансов предприятия</vt:lpstr>
      <vt:lpstr>Понятие риска базируется на трех одновременных условиях:</vt:lpstr>
      <vt:lpstr>Общее определение риска может быть сформулировано как возможность отклонений (как положительного, так и отрицательного характера) от ожидаемого варианта реализации событий.</vt:lpstr>
      <vt:lpstr>Можно встретить следующие определения риска: </vt:lpstr>
      <vt:lpstr>Экономический риск – это возможность отклонения характеристик экономического состояния объекта (предприятия или хозяйственной единицы) от ожидаемых (альтернативных) значений. Выделяют следующие характеристики экономического риска: </vt:lpstr>
      <vt:lpstr>Экономические риски, которым подвержена деятельность любой компании, можно отнести к одной из трех следующих групп: </vt:lpstr>
      <vt:lpstr>2. Понятие риск-менеджмента: влияние хеджирования на стоимость компании</vt:lpstr>
      <vt:lpstr>Под управлением риском понимают процесс принятия и выполнения управленческих решений, которые минимизируют неблагоприятное влияние на предприятие убытков, вызванных случайными событиями. </vt:lpstr>
      <vt:lpstr>Система управления риском состоит из двух подсистем: </vt:lpstr>
      <vt:lpstr>Под стратегией управления риском подразумевают направления и способы использования средств для достижения поставленной цели. Тактика управления риском – практические методы и приемы менеджмента для достижения поставленной цели в конкретных условиях. </vt:lpstr>
      <vt:lpstr>Финансовый менеджмент представляет собой систему принципов и методов разработки и реализации управленческих решений, связанных с формированием, распределением и использованием финансовых ресурсов предприятия и организацией оборота его денежных средств. </vt:lpstr>
      <vt:lpstr>В той или иной форме риск-менеджмент осуществлялся всегда. В типичной корпоративной структуре, работа с разными рисками происходит раздельно.  Критерием успеха принимаемых решений выступает стоимость акционерного капитала или любое решение, которое увеличивает стоимость доли акционеров в фирме, делает их богаче. </vt:lpstr>
      <vt:lpstr>Метод экономической добавленной стоимости компании разработан С. Стюартом в начале 1990-х годов. Согласно подходу С. Стюарта справедливая рыночная стоимость компании сегодня должна быть равна сумме стоимостей уже осуществленных компанией инвестиций (или балансовой стоимости активов) и приведенной стоимости перспектив роста или новых вложений (стратегической добавленной стоимости SVA - Shareholders Value Added). Преимущества ее применения связаны с адекватным и нетрудоемким определением степени эффективности работы отдельных подразделений и всего предприятия в целом в терминах увеличения его рыночной стоимости. </vt:lpstr>
      <vt:lpstr>Согласно приведенной модели, рыночная стоимость акционерной компании подвержена влиянию четырех основных переменных:</vt:lpstr>
      <vt:lpstr>Под стратегией управления риском мы понимаем направления и способы использования средств компании для достижения поставленных целей. В целях минимизации воздействия риска и стабилизации потоков денежных средств, компании могут диверсифицировать свою деятельность.  </vt:lpstr>
      <vt:lpstr>Под тактикой риск-менеджмента, понимаются конкретные приемы и методы сокращения воздействия риска на стоимость компании в определенных условиях. Задачей тактики управления риском является выбор оптимального решения и самых конструктивных в данной хозяйственной ситуации методов и приемов управления.  </vt:lpstr>
      <vt:lpstr>Избежание риска. Это направление нейтрализации финансовых рисков является наиболее радикальным. Оно заключается в разработке таких мероприятий внутреннего характера, которые полностью исключат конкретный вид финансового риска. </vt:lpstr>
      <vt:lpstr>Лимитирование концентрации риска. Механизм лимитирование концентрации финансовых рисков используется обычно по тем их видам, которые выходят за предел их допустимого уровня, т.е. по финансовым операциям, осуществляемым в зоне критического или катастрофического рисков. </vt:lpstr>
      <vt:lpstr>Распределение рисков. Механизм этого направления нейтрализации финансовых рисков основан на частичном их трансферте партнерам по отдельным финансовым операциям. Распределение риска между:</vt:lpstr>
      <vt:lpstr>Резервирование. Механизм этого направления основан на резервировании предприятием части финансовых ресурсов, позволяющем преодолевать негативные финансовые последствия по тем финансовым операциям, по которым эти риски не связаны с действиями контрагентов.  </vt:lpstr>
      <vt:lpstr>Диверсификация является одним из способов уменьшения совокупной подверженности риску путем распределения вложений и/или обязательств.  Под диверсификацией понимается размещение финансовых средств в более чем один вид активов, цены или доходности которых слабо коррелированы между собой. </vt:lpstr>
      <vt:lpstr>Самострахование представляет собой децентрализованную форму, создание натуральных и денежных страховых фондов непосредственно в хозяйствующих субъектах, особенно в тех, чья деятельность подвержена риску.</vt:lpstr>
      <vt:lpstr>Страхование - защита имущественных интересов хозяйствующих субъектов и граждан при наступлении определенных событий (страховых случаев) за счет денежных фондов, формируемых из уплачиваемых ими страховых взносов. </vt:lpstr>
      <vt:lpstr>Хеджирование представляет собой форму страхования от возможных потерь путем заключения уравновешивающей сделки (переноса риска изменения цены с одного лица на другое). </vt:lpstr>
      <vt:lpstr>Инструмент хеджирования выбирается таким образом, чтобы неблагоприятные изменения цены хеджируемого актива или связанных с ним денежных потоков компенсировались изменением соответствующих параметров хеджирующего инструмента. Основным отличием хеджирования от других видов операций является то, что его целью является не извлечение дополнительной прибыли, а снижение риска потенциальных потерь. </vt:lpstr>
      <vt:lpstr>Эффективная программа хеджирования не ставит целью полностью устранить риск; она разрабатывается для того, чтобы трансформировать риск из неприемлемых форм в приемлемые.  Целью хеджирования является достижение оптимальной структуры риска, т.е., соотношения между преимуществами хеджирования и его стоимостью.    </vt:lpstr>
      <vt:lpstr>3. Риск-менеджмент компании: интегрированная система управления риском</vt:lpstr>
      <vt:lpstr>Интегрированный риск-менеджмент «Enterprise Risk Management» (ERM) заключается в выявлении и оценке совокупности рисков, влияющих на стоимость компании, и в управлении ими с помощью общекорпоративной стратегии.   Интегрированный риск-менеджмент – это процесс определения, оценки и контроля эффекта внутренних и внешних факторов, которые могут негативно повлиять на стоимость компании.  </vt:lpstr>
      <vt:lpstr>Основные требования, предъявляемые к современной системе интегрированного управления риском, сводятся к расчету показателей рисковой стоимости для рыночных рисков, оценке текущих и будущих кредитных рисков, проведению сценарного анализа и тестированию портфеля рисков предприятия на устойчивость. </vt:lpstr>
      <vt:lpstr>Организация риск-менеджмента предполагает определение органа управления риском, которым может быть финансовый менеджер, менеджер по риску или соответствующий аппарат управления.  </vt:lpstr>
      <vt:lpstr>Эффективность процесса принятия своевременных и обоснованных решений по управлению рисками сильно зависит не только от полноты и качества данных, но и от возможностей системы по созданию отчетов и приложений различных типов для своевременного предоставления информации конечным пользователям в наиболее удобной форме. </vt:lpstr>
      <vt:lpstr>Процесс управления риском: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Понятие экономического риска предприятия и сущность  риск-менеджмента</dc:title>
  <dc:creator>Людмила Латышева</dc:creator>
  <cp:lastModifiedBy>Людмила Латышева</cp:lastModifiedBy>
  <cp:revision>25</cp:revision>
  <dcterms:created xsi:type="dcterms:W3CDTF">2019-09-02T09:01:19Z</dcterms:created>
  <dcterms:modified xsi:type="dcterms:W3CDTF">2022-09-12T09:26:50Z</dcterms:modified>
</cp:coreProperties>
</file>